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F1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1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469035"/>
            <a:ext cx="9144000" cy="204092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0354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0440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9607"/>
            <a:ext cx="2628900" cy="55773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9607"/>
            <a:ext cx="7734300" cy="55773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101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0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193" y="1200072"/>
            <a:ext cx="97286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9193" y="4079797"/>
            <a:ext cx="9728618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069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666" y="1825625"/>
            <a:ext cx="55101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014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228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043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714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810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14596"/>
            <a:ext cx="3932237" cy="144280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20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599606"/>
            <a:ext cx="3932237" cy="14577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145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6" y="599607"/>
            <a:ext cx="11152682" cy="109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contrasting" dir="t"/>
            </a:scene3d>
            <a:sp3d extrusionH="57150" prstMaterial="flat">
              <a:bevelT w="38100" h="38100"/>
              <a:contourClr>
                <a:srgbClr val="660033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666" y="1825625"/>
            <a:ext cx="111526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9525-A099-4D9E-903E-0504D7ED22FA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1CE0-CA0A-4B3B-9D95-630B9BC625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0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noFill/>
          </a:ln>
          <a:solidFill>
            <a:srgbClr val="4E4D27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6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7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1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8.jpeg"/><Relationship Id="rId16" Type="http://schemas.openxmlformats.org/officeDocument/2006/relationships/slide" Target="slide1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9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1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30.jpeg"/><Relationship Id="rId16" Type="http://schemas.openxmlformats.org/officeDocument/2006/relationships/slide" Target="slide1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dn.fishki.net/upload/post/201506/02/1552595/38ed15f4d419939ffbfe2661cc6da2e8.jpg" TargetMode="External"/><Relationship Id="rId13" Type="http://schemas.openxmlformats.org/officeDocument/2006/relationships/hyperlink" Target="http://www.photomazza.com/IMG/jpg_Nerium_oleander_c_Giuseppe_Mazza.jpg" TargetMode="External"/><Relationship Id="rId3" Type="http://schemas.openxmlformats.org/officeDocument/2006/relationships/hyperlink" Target="http://crr53vorkuta.ucoz.ru/doc/2016/ekolyata/02.png" TargetMode="External"/><Relationship Id="rId7" Type="http://schemas.openxmlformats.org/officeDocument/2006/relationships/hyperlink" Target="http://cdn.fishki.net/upload/post/201506/02/1552595/e01861afc215a43dca265f9a38465f78.jpg" TargetMode="External"/><Relationship Id="rId12" Type="http://schemas.openxmlformats.org/officeDocument/2006/relationships/hyperlink" Target="http://shnyagi.net/uploads/pic/2016/06-20/1466380577-sanderkelevra_1442222077_poskonnik.jpg" TargetMode="External"/><Relationship Id="rId2" Type="http://schemas.openxmlformats.org/officeDocument/2006/relationships/hyperlink" Target="http://kcdod.khb.ru/files/documents/9215_tihonya_4.jpg" TargetMode="External"/><Relationship Id="rId16" Type="http://schemas.openxmlformats.org/officeDocument/2006/relationships/hyperlink" Target="http://img-fotki.yandex.ru/get/5301/ladyo2004.35/0_4c5c4_f87f43e2_XL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dn.fishki.net/upload/post/201506/02/1552595/c26381a2edd24a0d47193304e230466f.jpg" TargetMode="External"/><Relationship Id="rId11" Type="http://schemas.openxmlformats.org/officeDocument/2006/relationships/hyperlink" Target="http://cdn.fishki.net/upload/post/201506/02/1552595/fa2d851e8db924bf7693a30f51bed2e3.jpg" TargetMode="External"/><Relationship Id="rId5" Type="http://schemas.openxmlformats.org/officeDocument/2006/relationships/hyperlink" Target="http://cdn.fishki.net/upload/post/201506/02/1552595/3d49c808250cbd853e0da3761f099688.jpg" TargetMode="External"/><Relationship Id="rId15" Type="http://schemas.openxmlformats.org/officeDocument/2006/relationships/hyperlink" Target="http://cvetu.com.ua/image/polevue_rasten/krasava_obuknovennaya/1.jpg" TargetMode="External"/><Relationship Id="rId10" Type="http://schemas.openxmlformats.org/officeDocument/2006/relationships/hyperlink" Target="http://cdn.fishki.net/upload/post/201506/02/1552595/1dc478c35e3b3863337e02d6a6fd8a0a.jpg" TargetMode="External"/><Relationship Id="rId4" Type="http://schemas.openxmlformats.org/officeDocument/2006/relationships/hyperlink" Target="http://kcdod.khb.ru/files/documents/9213_tihonya_2.jpg" TargetMode="External"/><Relationship Id="rId9" Type="http://schemas.openxmlformats.org/officeDocument/2006/relationships/hyperlink" Target="http://cdn.fishki.net/upload/post/201506/02/1552595/bee3dddaab4a382b6127eeae848b93de.jpg" TargetMode="External"/><Relationship Id="rId14" Type="http://schemas.openxmlformats.org/officeDocument/2006/relationships/hyperlink" Target="http://xallyava.ru/images/Kwitka_cadowa/Foto_4/4be1ba4d849bb8b34689073f3f894e0b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img-fotki.yandex.ru/get/9252/39663434.8ee/0_ace10_db69ad85_XL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1.jpeg"/><Relationship Id="rId21" Type="http://schemas.openxmlformats.org/officeDocument/2006/relationships/image" Target="../media/image16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0.jpeg"/><Relationship Id="rId16" Type="http://schemas.openxmlformats.org/officeDocument/2006/relationships/slide" Target="slide1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7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0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1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1.jpeg"/><Relationship Id="rId16" Type="http://schemas.openxmlformats.org/officeDocument/2006/relationships/slide" Target="slide12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2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3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4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12.png"/><Relationship Id="rId21" Type="http://schemas.openxmlformats.org/officeDocument/2006/relationships/image" Target="../media/image8.png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25.jpeg"/><Relationship Id="rId16" Type="http://schemas.openxmlformats.org/officeDocument/2006/relationships/slide" Target="slide12.xml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7.jpeg"/><Relationship Id="rId15" Type="http://schemas.openxmlformats.org/officeDocument/2006/relationships/slide" Target="slide10.xml"/><Relationship Id="rId10" Type="http://schemas.openxmlformats.org/officeDocument/2006/relationships/slide" Target="slide6.xml"/><Relationship Id="rId19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slide" Target="slide5.xml"/><Relationship Id="rId1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 descr="http://kcdod.khb.ru/files/documents/9211_yolochka_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91" t="27151" b="12364"/>
          <a:stretch/>
        </p:blipFill>
        <p:spPr bwMode="auto">
          <a:xfrm>
            <a:off x="9493659" y="3185270"/>
            <a:ext cx="2555371" cy="3383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723" y="1673984"/>
            <a:ext cx="9144000" cy="1329155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atin typeface="Georgia" panose="02040502050405020303" pitchFamily="18" charset="0"/>
              </a:rPr>
              <a:t>Самые опасные</a:t>
            </a:r>
            <a:br>
              <a:rPr lang="ru-RU" sz="4800" dirty="0" smtClean="0">
                <a:latin typeface="Georgia" panose="02040502050405020303" pitchFamily="18" charset="0"/>
              </a:rPr>
            </a:br>
            <a:r>
              <a:rPr lang="ru-RU" sz="4800" dirty="0" smtClean="0">
                <a:latin typeface="Georgia" panose="02040502050405020303" pitchFamily="18" charset="0"/>
              </a:rPr>
              <a:t>растения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051150"/>
            <a:ext cx="9144000" cy="182549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2800" dirty="0" smtClean="0">
                <a:latin typeface="Georgia" panose="02040502050405020303" pitchFamily="18" charset="0"/>
              </a:rPr>
              <a:t>Интерактивная игра </a:t>
            </a:r>
          </a:p>
          <a:p>
            <a:pPr>
              <a:lnSpc>
                <a:spcPts val="3000"/>
              </a:lnSpc>
            </a:pPr>
            <a:r>
              <a:rPr lang="ru-RU" sz="2800" dirty="0" smtClean="0">
                <a:latin typeface="Georgia" panose="02040502050405020303" pitchFamily="18" charset="0"/>
              </a:rPr>
              <a:t>«Что я знаю о природе»</a:t>
            </a:r>
          </a:p>
          <a:p>
            <a:pPr>
              <a:lnSpc>
                <a:spcPts val="3000"/>
              </a:lnSpc>
            </a:pPr>
            <a:r>
              <a:rPr lang="ru-RU" sz="2800" dirty="0" smtClean="0">
                <a:latin typeface="Georgia" panose="02040502050405020303" pitchFamily="18" charset="0"/>
              </a:rPr>
              <a:t>с </a:t>
            </a:r>
            <a:r>
              <a:rPr lang="ru-RU" sz="2800" dirty="0" err="1" smtClean="0">
                <a:latin typeface="Georgia" panose="02040502050405020303" pitchFamily="18" charset="0"/>
              </a:rPr>
              <a:t>ребятами-эколятами</a:t>
            </a:r>
            <a:endParaRPr lang="ru-RU" sz="2800" dirty="0" smtClean="0">
              <a:latin typeface="Georgia" panose="02040502050405020303" pitchFamily="18" charset="0"/>
            </a:endParaRPr>
          </a:p>
        </p:txBody>
      </p:sp>
      <p:pic>
        <p:nvPicPr>
          <p:cNvPr id="4" name="Picture 2" descr="http://www.permecology.ru/wp-content/uploads/2016/04/logo-konkurs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80" t="5006" r="16506" b="3719"/>
          <a:stretch/>
        </p:blipFill>
        <p:spPr bwMode="auto">
          <a:xfrm>
            <a:off x="1091793" y="1023716"/>
            <a:ext cx="2154477" cy="2124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11109278" y="628943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kcdod.khb.ru/files/documents/9218_umnitsa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0" y="2549876"/>
            <a:ext cx="2762060" cy="3760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cdod.khb.ru/files/documents/9222_shalun_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43176" y="542465"/>
            <a:ext cx="2502830" cy="3022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8" r="9223" b="10689"/>
          <a:stretch/>
        </p:blipFill>
        <p:spPr bwMode="auto">
          <a:xfrm>
            <a:off x="1835582" y="3955281"/>
            <a:ext cx="2138895" cy="2723749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://kcdod.khb.ru/files/documents/9211_yolochka_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02" r="59824" b="54553"/>
          <a:stretch/>
        </p:blipFill>
        <p:spPr bwMode="auto">
          <a:xfrm>
            <a:off x="5154306" y="559558"/>
            <a:ext cx="1137666" cy="1310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11204812" y="6309961"/>
            <a:ext cx="736979" cy="369069"/>
          </a:xfrm>
          <a:prstGeom prst="actionButtonForwardNex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g-fotki.yandex.ru/get/5301/ladyo2004.35/0_4c5c4_f87f43e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810" y="4972451"/>
            <a:ext cx="1640556" cy="1596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676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Растущий в лесах Амазонки, у всех на слуху из-за своего второго названия кураре. Сок коры этого дерева традиционно используют индейцы на охоте – при попадании его в кровь наступает остановка дыхания жертвы и неминуемая смерть. При этом на качестве мяса яд не </a:t>
            </a:r>
            <a:r>
              <a:rPr lang="ru-RU" sz="28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отражается. </a:t>
            </a:r>
          </a:p>
        </p:txBody>
      </p:sp>
      <p:pic>
        <p:nvPicPr>
          <p:cNvPr id="8194" name="Picture 2" descr="Стрихнос ядовитый интересное, природа, растения, яд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04"/>
          <a:stretch/>
        </p:blipFill>
        <p:spPr bwMode="auto">
          <a:xfrm>
            <a:off x="929958" y="735565"/>
            <a:ext cx="7100759" cy="51602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Стрихнос ядовитый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416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Ядовитое 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растение родом из Северной </a:t>
            </a:r>
            <a:r>
              <a:rPr lang="ru-RU" sz="24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Америки. 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Оно содержит химический элемент, известный как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треметон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Потребление большого количества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Посконника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морщинистого часто является причиной смерти крупного рогатого скота. Человек может заразиться, употребив в пищу молоко и мясо коровы, съевшей это растение. Отравление выражается в появлении слабости, рвоты, болезненных ощущений, наступлении комы, в некоторых случаях приводит к смерти.</a:t>
            </a:r>
            <a:endParaRPr lang="ru-RU" sz="2400" dirty="0" smtClean="0">
              <a:solidFill>
                <a:srgbClr val="1E2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9218" name="Picture 2" descr="Самые опасные ядовитые растения в мир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578"/>
          <a:stretch/>
        </p:blipFill>
        <p:spPr bwMode="auto">
          <a:xfrm>
            <a:off x="861325" y="861414"/>
            <a:ext cx="7083034" cy="507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Посконник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906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Встречается как садовое опасное растение, все его части ядовиты. Большая часть ядовитых веществ сосредоточена в листьях и стебле этого растения. Растение имеет цветы со сладким ароматом, их цвет варьируется от белого до красного. К сожалению, цветы олеандра также содержат токсичные элементы. Птицы нечувствительны к ядовитым веществам олеандра, но употребление их человеком повлияет на работу сердца и центральной нервной системы. Это приводит к нарушению сердечного ритма, рвоте, повышенному слюноотделению и диарее.</a:t>
            </a:r>
            <a:endParaRPr lang="ru-RU" sz="2200" dirty="0" smtClean="0">
              <a:solidFill>
                <a:srgbClr val="1E2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42" name="Picture 2" descr="http://www.photomazza.com/IMG/jpg_Nerium_oleander_c_Giuseppe_Mazz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78"/>
          <a:stretch/>
        </p:blipFill>
        <p:spPr bwMode="auto">
          <a:xfrm>
            <a:off x="831580" y="854249"/>
            <a:ext cx="7142524" cy="5055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2" y="627916"/>
            <a:ext cx="7633844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Олеандр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0467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Клещевина обыкновенная или Касторовое растение было занесено в Книгу рекордов Гиннеса как самое ядовитое растение в мире. Приём лишь одного семя приводит к мучительной смерти человека, которая наступает в течение нескольких дней. Симптомы отравления выражаются в жжении в области рта и горла, болезненные ощущения в животе, рвота и диарея с кровью. Этот процесс является необратимым и человек погибает от обезвоживания. </a:t>
            </a:r>
          </a:p>
        </p:txBody>
      </p:sp>
      <p:pic>
        <p:nvPicPr>
          <p:cNvPr id="11266" name="Picture 2" descr="http://xallyava.ru/images/Kwitka_cadowa/Foto_4/4be1ba4d849bb8b34689073f3f894e0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98"/>
          <a:stretch/>
        </p:blipFill>
        <p:spPr bwMode="auto">
          <a:xfrm>
            <a:off x="924217" y="907149"/>
            <a:ext cx="7113914" cy="5084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Клещевина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590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Самое опасное ядовитое растение на земле, известная также как смертельный паслен, - чрезвычайно ядовитое растение. </a:t>
            </a:r>
            <a:r>
              <a:rPr lang="ru-RU" sz="22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Ягоды </a:t>
            </a:r>
            <a:r>
              <a:rPr lang="ru-RU" sz="2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 листья этого растения содержат очень ядовитый алкалоид токсин </a:t>
            </a:r>
            <a:r>
              <a:rPr lang="ru-RU" sz="22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тропана</a:t>
            </a:r>
            <a:r>
              <a:rPr lang="ru-RU" sz="2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Употребление двух или более ягод или листьев этого растения может вызвать смерть взрослого человека. Дети иногда путают ягоды белладонны с черникой. Признаками отравления этим растением является затуманенное зрение, потеря равновесия, головная боль, галлюцинации и задержка мочи.</a:t>
            </a:r>
            <a:endParaRPr lang="ru-RU" sz="2200" dirty="0" smtClean="0">
              <a:solidFill>
                <a:srgbClr val="1E2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2290" name="Picture 2" descr="http://cvetu.com.ua/image/polevue_rasten/krasava_obuknovennaya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632" b="12517"/>
          <a:stretch/>
        </p:blipFill>
        <p:spPr bwMode="auto">
          <a:xfrm>
            <a:off x="892777" y="817606"/>
            <a:ext cx="7128655" cy="5119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Белладонна</a:t>
            </a:r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3722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6" y="599608"/>
            <a:ext cx="11152682" cy="492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9666" y="1091822"/>
            <a:ext cx="5510134" cy="5085141"/>
          </a:xfrm>
        </p:spPr>
        <p:txBody>
          <a:bodyPr>
            <a:normAutofit/>
          </a:bodyPr>
          <a:lstStyle/>
          <a:p>
            <a:r>
              <a:rPr lang="ru-RU" sz="1200" dirty="0"/>
              <a:t>Эколята</a:t>
            </a:r>
          </a:p>
          <a:p>
            <a:r>
              <a:rPr lang="en-US" sz="1200" dirty="0">
                <a:hlinkClick r:id="rId2"/>
              </a:rPr>
              <a:t>http://kcdod.khb.ru/files/documents/9215_tihonya_4.jpg</a:t>
            </a:r>
            <a:endParaRPr lang="ru-RU" sz="1200" dirty="0"/>
          </a:p>
          <a:p>
            <a:r>
              <a:rPr lang="en-US" sz="1200" dirty="0">
                <a:hlinkClick r:id="rId3"/>
              </a:rPr>
              <a:t>http://crr53vorkuta.ucoz.ru/doc/2016/ekolyata/02.png</a:t>
            </a:r>
            <a:endParaRPr lang="ru-RU" sz="1200" dirty="0"/>
          </a:p>
          <a:p>
            <a:r>
              <a:rPr lang="en-US" sz="1200" dirty="0">
                <a:hlinkClick r:id="rId4"/>
              </a:rPr>
              <a:t>http://kcdod.khb.ru/files/documents/9213_tihonya_2.jpg</a:t>
            </a:r>
            <a:endParaRPr lang="ru-RU" sz="1200" dirty="0"/>
          </a:p>
          <a:p>
            <a:pPr marL="0" indent="0">
              <a:buNone/>
            </a:pPr>
            <a:r>
              <a:rPr lang="ru-RU" sz="1200" dirty="0" smtClean="0">
                <a:hlinkClick r:id="rId5"/>
              </a:rPr>
              <a:t>Борщевик</a:t>
            </a:r>
          </a:p>
          <a:p>
            <a:pPr marL="0" indent="0">
              <a:buNone/>
            </a:pPr>
            <a:r>
              <a:rPr lang="ru-RU" sz="1200" dirty="0" smtClean="0">
                <a:hlinkClick r:id="rId6"/>
              </a:rPr>
              <a:t>Волчеягодник</a:t>
            </a:r>
          </a:p>
          <a:p>
            <a:pPr marL="0" indent="0">
              <a:buNone/>
            </a:pPr>
            <a:r>
              <a:rPr lang="ru-RU" sz="1200" dirty="0" smtClean="0">
                <a:hlinkClick r:id="rId6"/>
              </a:rPr>
              <a:t>Вех</a:t>
            </a:r>
          </a:p>
          <a:p>
            <a:pPr marL="0" indent="0">
              <a:buNone/>
            </a:pPr>
            <a:r>
              <a:rPr lang="ru-RU" sz="1200" dirty="0" smtClean="0">
                <a:hlinkClick r:id="rId7"/>
              </a:rPr>
              <a:t>Аконит</a:t>
            </a:r>
          </a:p>
          <a:p>
            <a:pPr marL="0" indent="0">
              <a:buNone/>
            </a:pPr>
            <a:r>
              <a:rPr lang="ru-RU" sz="1200" dirty="0" err="1" smtClean="0">
                <a:hlinkClick r:id="rId8"/>
              </a:rPr>
              <a:t>Бругмансия</a:t>
            </a:r>
            <a:endParaRPr lang="ru-RU" sz="1200" dirty="0" smtClean="0">
              <a:hlinkClick r:id="rId8"/>
            </a:endParaRPr>
          </a:p>
          <a:p>
            <a:pPr marL="0" indent="0">
              <a:buNone/>
            </a:pPr>
            <a:r>
              <a:rPr lang="ru-RU" sz="1200" dirty="0" err="1" smtClean="0">
                <a:hlinkClick r:id="rId9"/>
              </a:rPr>
              <a:t>Онгаонга</a:t>
            </a:r>
            <a:endParaRPr lang="ru-RU" sz="1200" dirty="0" smtClean="0">
              <a:hlinkClick r:id="rId9"/>
            </a:endParaRPr>
          </a:p>
          <a:p>
            <a:pPr marL="0" indent="0">
              <a:buNone/>
            </a:pPr>
            <a:r>
              <a:rPr lang="ru-RU" sz="1200" dirty="0" smtClean="0">
                <a:hlinkClick r:id="rId10"/>
              </a:rPr>
              <a:t>Сумах</a:t>
            </a:r>
          </a:p>
          <a:p>
            <a:pPr marL="0" indent="0">
              <a:buNone/>
            </a:pPr>
            <a:r>
              <a:rPr lang="ru-RU" sz="1200" dirty="0" err="1" smtClean="0">
                <a:hlinkClick r:id="rId11"/>
              </a:rPr>
              <a:t>Стрихнос</a:t>
            </a:r>
            <a:r>
              <a:rPr lang="ru-RU" sz="1200" dirty="0" smtClean="0">
                <a:hlinkClick r:id="rId11"/>
              </a:rPr>
              <a:t> ядовитый</a:t>
            </a:r>
          </a:p>
          <a:p>
            <a:pPr marL="0" indent="0">
              <a:buNone/>
            </a:pPr>
            <a:r>
              <a:rPr lang="ru-RU" sz="1200" dirty="0" err="1" smtClean="0">
                <a:hlinkClick r:id="rId12"/>
              </a:rPr>
              <a:t>Посконник</a:t>
            </a:r>
            <a:endParaRPr lang="ru-RU" sz="1200" dirty="0" smtClean="0">
              <a:hlinkClick r:id="rId12"/>
            </a:endParaRPr>
          </a:p>
          <a:p>
            <a:pPr marL="0" indent="0">
              <a:buNone/>
            </a:pPr>
            <a:r>
              <a:rPr lang="ru-RU" sz="1200" dirty="0" err="1" smtClean="0">
                <a:hlinkClick r:id="rId13"/>
              </a:rPr>
              <a:t>Олеандор</a:t>
            </a:r>
            <a:endParaRPr lang="ru-RU" sz="1200" dirty="0" smtClean="0">
              <a:hlinkClick r:id="rId13"/>
            </a:endParaRPr>
          </a:p>
          <a:p>
            <a:pPr marL="0" indent="0">
              <a:buNone/>
            </a:pPr>
            <a:r>
              <a:rPr lang="ru-RU" sz="1200" dirty="0" smtClean="0">
                <a:hlinkClick r:id="rId14"/>
              </a:rPr>
              <a:t>Клещевина</a:t>
            </a:r>
          </a:p>
          <a:p>
            <a:pPr marL="0" indent="0">
              <a:buNone/>
            </a:pPr>
            <a:r>
              <a:rPr lang="ru-RU" sz="1200" dirty="0" smtClean="0">
                <a:hlinkClick r:id="rId15"/>
              </a:rPr>
              <a:t>Белладонна</a:t>
            </a:r>
          </a:p>
          <a:p>
            <a:pPr marL="0" indent="0">
              <a:buNone/>
            </a:pPr>
            <a:r>
              <a:rPr lang="ru-RU" sz="1200" dirty="0" smtClean="0">
                <a:hlinkClick r:id="rId16"/>
              </a:rPr>
              <a:t>Мухомор </a:t>
            </a:r>
          </a:p>
          <a:p>
            <a:pPr marL="0" indent="0">
              <a:buNone/>
            </a:pP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2200" y="1091822"/>
            <a:ext cx="5490148" cy="5085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 algn="r">
              <a:buNone/>
            </a:pPr>
            <a:endParaRPr lang="ru-RU" sz="1200" dirty="0"/>
          </a:p>
          <a:p>
            <a:pPr marL="0" indent="0" algn="r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279081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Шаблон создан на основе клипарта рамки</a:t>
            </a:r>
          </a:p>
          <a:p>
            <a:r>
              <a:rPr lang="en-US" dirty="0">
                <a:hlinkClick r:id="rId2"/>
              </a:rPr>
              <a:t>https://img-fotki.yandex.ru/get/9252/39663434.8ee/0_ace10_db69ad85_XL.png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возможностей программы </a:t>
            </a:r>
            <a:r>
              <a:rPr lang="en-US" dirty="0"/>
              <a:t>Microsoft PowerPoint </a:t>
            </a:r>
            <a:r>
              <a:rPr lang="ru-RU" dirty="0"/>
              <a:t>2016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3689829"/>
            <a:ext cx="3261815" cy="24871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8052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bank.ru/wp-content/uploads/2016/03/0403-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379"/>
          <a:stretch/>
        </p:blipFill>
        <p:spPr bwMode="auto">
          <a:xfrm>
            <a:off x="928048" y="970285"/>
            <a:ext cx="7119357" cy="48846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2" y="627916"/>
            <a:ext cx="7633844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611186" y="6351743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76152" y="627916"/>
            <a:ext cx="7633844" cy="5540871"/>
            <a:chOff x="676152" y="627916"/>
            <a:chExt cx="7633844" cy="554087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676152" y="627916"/>
              <a:ext cx="7633844" cy="5540871"/>
              <a:chOff x="676152" y="627916"/>
              <a:chExt cx="7633844" cy="5540871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52" y="627916"/>
                <a:ext cx="7633844" cy="5540871"/>
              </a:xfrm>
              <a:prstGeom prst="rect">
                <a:avLst/>
              </a:prstGeom>
            </p:spPr>
          </p:pic>
          <p:sp>
            <p:nvSpPr>
              <p:cNvPr id="43" name="Прямоугольник 42"/>
              <p:cNvSpPr/>
              <p:nvPr/>
            </p:nvSpPr>
            <p:spPr>
              <a:xfrm>
                <a:off x="1663908" y="1603948"/>
                <a:ext cx="5660898" cy="3567659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5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Самый</a:t>
                </a:r>
                <a:endParaRPr lang="ru-RU" sz="5400" dirty="0"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928048" y="846161"/>
              <a:ext cx="7119357" cy="5131558"/>
              <a:chOff x="817662" y="853936"/>
              <a:chExt cx="7032002" cy="5131558"/>
            </a:xfrm>
          </p:grpSpPr>
          <p:sp>
            <p:nvSpPr>
              <p:cNvPr id="27" name="Прямоугольник 26"/>
              <p:cNvSpPr/>
              <p:nvPr/>
            </p:nvSpPr>
            <p:spPr>
              <a:xfrm>
                <a:off x="943187" y="1065535"/>
                <a:ext cx="6687403" cy="4681182"/>
              </a:xfrm>
              <a:prstGeom prst="rect">
                <a:avLst/>
              </a:prstGeom>
              <a:solidFill>
                <a:srgbClr val="EDFDCF"/>
              </a:solidFill>
              <a:ln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817662" y="853936"/>
                <a:ext cx="7032002" cy="5131558"/>
              </a:xfrm>
              <a:prstGeom prst="rect">
                <a:avLst/>
              </a:prstGeom>
              <a:solidFill>
                <a:srgbClr val="EDFDC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500"/>
                  </a:lnSpc>
                </a:pP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Здравствуйте, ребята! Мы снова с вами!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Во время летних путешествий в дальние страны и даже прогулок за город можно встретить растения, которые способны нанести здоровью непоправимый вред, несмотря на свой привлекательный вид</a:t>
                </a: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.</a:t>
                </a:r>
                <a:endParaRPr lang="ru-RU" sz="2400" dirty="0"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Какие растения опасны для человека? Нам поможет ответить игра, в которой</a:t>
                </a: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 </a:t>
                </a: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предлагаем </a:t>
                </a: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вам принять участие в игре «Самый-самый». Будет предложено 12 </a:t>
                </a: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фото-вопросов 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ядовитых растений.</a:t>
                </a: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Правильный </a:t>
                </a: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ответ тоже открывается по щелчку</a:t>
                </a:r>
                <a:r>
                  <a:rPr lang="ru-RU" sz="2400" dirty="0" smtClean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. Дополнительные сведения о растении открываются по щелчку. </a:t>
                </a:r>
                <a:endParaRPr lang="ru-RU" sz="2400" dirty="0"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endParaRPr>
              </a:p>
              <a:p>
                <a:pPr algn="ctr">
                  <a:lnSpc>
                    <a:spcPts val="2500"/>
                  </a:lnSpc>
                </a:pPr>
                <a:r>
                  <a:rPr lang="ru-RU" sz="2400" dirty="0">
                    <a:solidFill>
                      <a:srgbClr val="1E2F1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anose="02040502050405020303" pitchFamily="18" charset="0"/>
                  </a:rPr>
                  <a:t>Успехов вам в игре!</a:t>
                </a:r>
              </a:p>
            </p:txBody>
          </p:sp>
        </p:grpSp>
      </p:grp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626591"/>
            <a:ext cx="1454603" cy="2089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752421" y="4428581"/>
            <a:ext cx="914804" cy="21582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07489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Растение-монстр. </a:t>
            </a:r>
            <a:r>
              <a:rPr lang="ru-RU" sz="28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Достаточно простого попадания на кожу сока этих крупных привлекательных на вид зонтичных растений, как </a:t>
            </a:r>
            <a:r>
              <a:rPr lang="ru-RU" sz="28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</a:t>
            </a:r>
            <a:r>
              <a:rPr lang="ru-RU" sz="28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коже образуются длительно незаживающие ожоги. При попадании сока в глаза может наступить полная слепота! Особенно опасно приближаться к зонтикам в солнечную погоду. </a:t>
            </a:r>
          </a:p>
          <a:p>
            <a:pPr algn="ctr"/>
            <a:endParaRPr lang="ru-RU" sz="2800" dirty="0">
              <a:solidFill>
                <a:srgbClr val="1E2F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Борщевик Сосновского и борщевик Мантегацци интересное, природа, растения, я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41" y="928048"/>
            <a:ext cx="7043673" cy="4893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6" y="617341"/>
            <a:ext cx="7633844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Борщевик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422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Растение</a:t>
            </a:r>
            <a:r>
              <a:rPr lang="ru-RU" sz="28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которое еще называют «волчье лыко». Волчеягодник обыкновенный растет в лесах, а волчеягодник лавролистный используют в декоративных целях. Все части этого симпатичного растения очень ядовиты. А красные овальные ягоды (которые часто привлекают детей), если их съесть всего несколько штук, приводят к смерти в течение нескольких часов. </a:t>
            </a:r>
          </a:p>
        </p:txBody>
      </p:sp>
      <p:pic>
        <p:nvPicPr>
          <p:cNvPr id="2050" name="Picture 2" descr="Волчеягодник интересное, природа, растения, яд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27" t="24494" b="10427"/>
          <a:stretch/>
        </p:blipFill>
        <p:spPr bwMode="auto">
          <a:xfrm>
            <a:off x="940746" y="928048"/>
            <a:ext cx="6993135" cy="5021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Пролеска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370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Очень ядовитое растение семейства зонтичных. </a:t>
            </a:r>
            <a:r>
              <a:rPr lang="ru-RU" sz="32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Вех </a:t>
            </a:r>
            <a:r>
              <a:rPr lang="ru-RU" sz="3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несколько похож на съедобный </a:t>
            </a:r>
            <a:r>
              <a:rPr lang="ru-RU" sz="32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дягель</a:t>
            </a:r>
            <a:r>
              <a:rPr lang="ru-RU" sz="32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Также дети его часто принимают за морковь, их вводит в заблуждение морковный запах растения и похожее корневище сладкого вкуса, которое является самой ядовитой частью растения. </a:t>
            </a:r>
          </a:p>
        </p:txBody>
      </p:sp>
      <p:pic>
        <p:nvPicPr>
          <p:cNvPr id="3074" name="Picture 2" descr="Вех ядовитый, или цикута (с латыни) интересное, природа, растения, я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83" y="754957"/>
            <a:ext cx="7049048" cy="5286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19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Вех ядовитый</a:t>
            </a:r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4639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Смертельно опасное растение, распространенное в Китае, Казахстане, Киргизии. Красивые сине-фиолетовые цветы на высоком стебле до 70 сантиметров привлекают внимание несведущих путешественников. А ведь всего двух </a:t>
            </a:r>
            <a:r>
              <a:rPr lang="ru-RU" sz="2400" dirty="0" smtClean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миллиграммов 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алкалоида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акотинина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содержащегося в соке побегов растения, при попадании внутрь достаточно для смертельного исхода. Поэтому лучше не рисковать и держаться от аконита на расстоянии. </a:t>
            </a:r>
          </a:p>
        </p:txBody>
      </p:sp>
      <p:pic>
        <p:nvPicPr>
          <p:cNvPr id="4098" name="Picture 2" descr="Аконит джунгарский интересное, природа, растения, я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8" y="830665"/>
            <a:ext cx="7127088" cy="5229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Аконит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джунгарский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244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Является близкой родственницей дурмана обыкновенного. Эта лиана выглядит необычайно эффектно, поэтому ее иногда разводят и в Европе для декоративных целей. Но с этим растением нужно быть крайне осторожным – все ее части содержат токсичные и галлюциногенные вещества – атропин,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гиосциамин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и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скополамин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 Не зря народная молва приписывает этому растению способность превращать людей в зомби, чем пользуются всяческие маги, колдуны и знахари.</a:t>
            </a:r>
          </a:p>
        </p:txBody>
      </p:sp>
      <p:pic>
        <p:nvPicPr>
          <p:cNvPr id="5122" name="Picture 2" descr="Бругмансия душистая интересное, природа, растения, яд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972"/>
          <a:stretch/>
        </p:blipFill>
        <p:spPr bwMode="auto">
          <a:xfrm>
            <a:off x="804344" y="898037"/>
            <a:ext cx="7221149" cy="4984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Бругмансия душистая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2368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Растет в Новой Зеландии и является какой-то чудовищной версией нашей вполне милой крапивы. Вырастает она до четырех с половиной метров в высоту, и снабжена очень длинными иголками, при контакте с которыми под кожу впрыскивается очень опасный 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нейротоксин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который в любом случае вызывает сильный ожог, но может и привести к более печальным последствиям. Были случаи, что человек, лишь задевший эту «</a:t>
            </a:r>
            <a:r>
              <a:rPr lang="ru-RU" sz="2400" dirty="0" err="1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крапивку</a:t>
            </a:r>
            <a:r>
              <a:rPr lang="ru-RU" sz="24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» рукой, погибал. </a:t>
            </a:r>
          </a:p>
        </p:txBody>
      </p:sp>
      <p:pic>
        <p:nvPicPr>
          <p:cNvPr id="6146" name="Picture 2" descr="Онгаонга интересное, природа, растения, яд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8"/>
          <a:stretch/>
        </p:blipFill>
        <p:spPr bwMode="auto">
          <a:xfrm>
            <a:off x="906906" y="853688"/>
            <a:ext cx="7086797" cy="5055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Онгаонга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78598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143838" y="1057760"/>
            <a:ext cx="6687403" cy="4681182"/>
          </a:xfrm>
          <a:prstGeom prst="rect">
            <a:avLst/>
          </a:prstGeom>
          <a:solidFill>
            <a:srgbClr val="EDFD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1E2F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Произрастает в Японии и Китае, близкий родственник мангового дерева. Несмотря на это родство, является одним из самых ядовитых растений на Земле. Смола дерева, даже просто попадая на кожу, вызывает сильнейшие глубокие незаживающие ожоги. </a:t>
            </a:r>
          </a:p>
        </p:txBody>
      </p:sp>
      <p:pic>
        <p:nvPicPr>
          <p:cNvPr id="7170" name="Picture 2" descr="Сумах ядоносный (лаковое дерево) интересное, природа, растения, я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2" y="817903"/>
            <a:ext cx="7034844" cy="5276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" y="627915"/>
            <a:ext cx="7590320" cy="5540871"/>
          </a:xfrm>
          <a:prstGeom prst="frame">
            <a:avLst>
              <a:gd name="adj1" fmla="val 9224"/>
            </a:avLst>
          </a:prstGeom>
        </p:spPr>
      </p:pic>
      <p:pic>
        <p:nvPicPr>
          <p:cNvPr id="37" name="Picture 12" descr="http://kcdod.khb.ru/files/documents/9220_shalun_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57" r="15016"/>
          <a:stretch/>
        </p:blipFill>
        <p:spPr bwMode="auto">
          <a:xfrm flipH="1">
            <a:off x="8544392" y="325949"/>
            <a:ext cx="1263277" cy="2427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kcdod.khb.ru/files/documents/9212_tihonya_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362" t="14289" r="9223" b="14197"/>
          <a:stretch/>
        </p:blipFill>
        <p:spPr bwMode="auto">
          <a:xfrm>
            <a:off x="9505106" y="419953"/>
            <a:ext cx="1827458" cy="2218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1002779" y="363670"/>
            <a:ext cx="826771" cy="685642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8670355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9598403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10526451" y="2676743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Скругленный прямоугольник 41">
            <a:hlinkClick r:id="rId10" action="ppaction://hlinksldjump"/>
          </p:cNvPr>
          <p:cNvSpPr/>
          <p:nvPr/>
        </p:nvSpPr>
        <p:spPr>
          <a:xfrm>
            <a:off x="8670355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Скругленный прямоугольник 44">
            <a:hlinkClick r:id="rId11" action="ppaction://hlinksldjump"/>
          </p:cNvPr>
          <p:cNvSpPr/>
          <p:nvPr/>
        </p:nvSpPr>
        <p:spPr>
          <a:xfrm>
            <a:off x="9598403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Скругленный прямоугольник 45">
            <a:hlinkClick r:id="rId12" action="ppaction://hlinksldjump"/>
          </p:cNvPr>
          <p:cNvSpPr/>
          <p:nvPr/>
        </p:nvSpPr>
        <p:spPr>
          <a:xfrm>
            <a:off x="10526451" y="3552662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Скругленный прямоугольник 46">
            <a:hlinkClick r:id="rId13" action="ppaction://hlinksldjump"/>
          </p:cNvPr>
          <p:cNvSpPr/>
          <p:nvPr/>
        </p:nvSpPr>
        <p:spPr>
          <a:xfrm>
            <a:off x="8670355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Скругленный прямоугольник 47">
            <a:hlinkClick r:id="rId14" action="ppaction://hlinksldjump"/>
          </p:cNvPr>
          <p:cNvSpPr/>
          <p:nvPr/>
        </p:nvSpPr>
        <p:spPr>
          <a:xfrm>
            <a:off x="9598403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Скругленный прямоугольник 48">
            <a:hlinkClick r:id="rId15" action="ppaction://hlinksldjump"/>
          </p:cNvPr>
          <p:cNvSpPr/>
          <p:nvPr/>
        </p:nvSpPr>
        <p:spPr>
          <a:xfrm>
            <a:off x="10526451" y="4428581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Скругленный прямоугольник 49">
            <a:hlinkClick r:id="rId16" action="ppaction://hlinksldjump"/>
          </p:cNvPr>
          <p:cNvSpPr/>
          <p:nvPr/>
        </p:nvSpPr>
        <p:spPr>
          <a:xfrm>
            <a:off x="8670355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Скругленный прямоугольник 50">
            <a:hlinkClick r:id="rId17" action="ppaction://hlinksldjump"/>
          </p:cNvPr>
          <p:cNvSpPr/>
          <p:nvPr/>
        </p:nvSpPr>
        <p:spPr>
          <a:xfrm>
            <a:off x="9598403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Скругленный прямоугольник 51">
            <a:hlinkClick r:id="rId18" action="ppaction://hlinksldjump"/>
          </p:cNvPr>
          <p:cNvSpPr/>
          <p:nvPr/>
        </p:nvSpPr>
        <p:spPr>
          <a:xfrm>
            <a:off x="10526451" y="5304500"/>
            <a:ext cx="928048" cy="875919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Управляющая кнопка: настраиваемая 52">
            <a:hlinkClick r:id="" action="ppaction://hlinkshowjump?jump=endshow" highlightClick="1"/>
          </p:cNvPr>
          <p:cNvSpPr/>
          <p:nvPr/>
        </p:nvSpPr>
        <p:spPr>
          <a:xfrm>
            <a:off x="11546006" y="6264322"/>
            <a:ext cx="436728" cy="363850"/>
          </a:xfrm>
          <a:prstGeom prst="actionButtonBlank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Picture 6" descr="http://crr53vorkuta.ucoz.ru/doc/2016/ekolyata/02.pn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83" t="12872" r="15850" b="11085"/>
          <a:stretch/>
        </p:blipFill>
        <p:spPr bwMode="auto">
          <a:xfrm>
            <a:off x="1" y="4110722"/>
            <a:ext cx="1813810" cy="2604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kcdod.khb.ru/files/documents/9216_umnitsa_1.jpg"/>
          <p:cNvPicPr>
            <a:picLocks noChangeAspect="1" noChangeArrowheads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74" r="20245"/>
          <a:stretch/>
        </p:blipFill>
        <p:spPr bwMode="auto">
          <a:xfrm>
            <a:off x="7404455" y="3897443"/>
            <a:ext cx="1139938" cy="2689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1143837" y="5754577"/>
            <a:ext cx="6687403" cy="698953"/>
          </a:xfrm>
          <a:prstGeom prst="roundRect">
            <a:avLst/>
          </a:prstGeom>
          <a:blipFill>
            <a:blip r:embed="rId21" cstate="print"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Сумах ядоносный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(лаковое дерево)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727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радуга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радуга 3" id="{18BB3E63-A0DC-4364-8B4B-9C568049088D}" vid="{784DA877-34CA-47AF-BD9F-4E119181F8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радуга 4</Template>
  <TotalTime>287</TotalTime>
  <Words>1047</Words>
  <Application>Microsoft Office PowerPoint</Application>
  <PresentationFormat>Произвольный</PresentationFormat>
  <Paragraphs>229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радуга 4</vt:lpstr>
      <vt:lpstr>Самые опасные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Интернет ресурсы</vt:lpstr>
      <vt:lpstr>Источник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Рамка радужная</dc:title>
  <dc:creator>User</dc:creator>
  <cp:lastModifiedBy>НДОУ 130</cp:lastModifiedBy>
  <cp:revision>45</cp:revision>
  <dcterms:created xsi:type="dcterms:W3CDTF">2016-12-02T07:34:27Z</dcterms:created>
  <dcterms:modified xsi:type="dcterms:W3CDTF">2024-02-06T06:43:47Z</dcterms:modified>
</cp:coreProperties>
</file>