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8"/>
  </p:handoutMasterIdLst>
  <p:sldIdLst>
    <p:sldId id="256" r:id="rId2"/>
    <p:sldId id="257" r:id="rId3"/>
    <p:sldId id="258" r:id="rId4"/>
    <p:sldId id="265" r:id="rId5"/>
    <p:sldId id="261" r:id="rId6"/>
    <p:sldId id="262" r:id="rId7"/>
    <p:sldId id="263" r:id="rId8"/>
    <p:sldId id="259" r:id="rId9"/>
    <p:sldId id="264" r:id="rId10"/>
    <p:sldId id="267" r:id="rId11"/>
    <p:sldId id="266" r:id="rId12"/>
    <p:sldId id="270" r:id="rId13"/>
    <p:sldId id="260" r:id="rId14"/>
    <p:sldId id="268" r:id="rId15"/>
    <p:sldId id="272" r:id="rId16"/>
    <p:sldId id="269" r:id="rId17"/>
  </p:sldIdLst>
  <p:sldSz cx="9144000" cy="6858000" type="screen4x3"/>
  <p:notesSz cx="10234613" cy="71040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51" autoAdjust="0"/>
  </p:normalViewPr>
  <p:slideViewPr>
    <p:cSldViewPr snapToGrid="0">
      <p:cViewPr varScale="1">
        <p:scale>
          <a:sx n="79" d="100"/>
          <a:sy n="79" d="100"/>
        </p:scale>
        <p:origin x="102" y="75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4435786" cy="355597"/>
          </a:xfrm>
          <a:prstGeom prst="rect">
            <a:avLst/>
          </a:prstGeom>
        </p:spPr>
        <p:txBody>
          <a:bodyPr vert="horz" lIns="93744" tIns="46872" rIns="93744" bIns="46872" rtlCol="0"/>
          <a:lstStyle>
            <a:lvl1pPr algn="l">
              <a:defRPr sz="1200"/>
            </a:lvl1pPr>
          </a:lstStyle>
          <a:p>
            <a:endParaRPr lang="ru-RU"/>
          </a:p>
        </p:txBody>
      </p:sp>
      <p:sp>
        <p:nvSpPr>
          <p:cNvPr id="3" name="Дата 2"/>
          <p:cNvSpPr>
            <a:spLocks noGrp="1"/>
          </p:cNvSpPr>
          <p:nvPr>
            <p:ph type="dt" sz="quarter" idx="1"/>
          </p:nvPr>
        </p:nvSpPr>
        <p:spPr>
          <a:xfrm>
            <a:off x="5796470" y="0"/>
            <a:ext cx="4435786" cy="355597"/>
          </a:xfrm>
          <a:prstGeom prst="rect">
            <a:avLst/>
          </a:prstGeom>
        </p:spPr>
        <p:txBody>
          <a:bodyPr vert="horz" lIns="93744" tIns="46872" rIns="93744" bIns="46872" rtlCol="0"/>
          <a:lstStyle>
            <a:lvl1pPr algn="r">
              <a:defRPr sz="1200"/>
            </a:lvl1pPr>
          </a:lstStyle>
          <a:p>
            <a:fld id="{39EF257E-F0F9-4F2E-A572-EF78030226DB}" type="datetimeFigureOut">
              <a:rPr lang="ru-RU" smtClean="0"/>
              <a:t>16.03.2020</a:t>
            </a:fld>
            <a:endParaRPr lang="ru-RU"/>
          </a:p>
        </p:txBody>
      </p:sp>
      <p:sp>
        <p:nvSpPr>
          <p:cNvPr id="4" name="Нижний колонтитул 3"/>
          <p:cNvSpPr>
            <a:spLocks noGrp="1"/>
          </p:cNvSpPr>
          <p:nvPr>
            <p:ph type="ftr" sz="quarter" idx="2"/>
          </p:nvPr>
        </p:nvSpPr>
        <p:spPr>
          <a:xfrm>
            <a:off x="1" y="6748467"/>
            <a:ext cx="4435786" cy="355597"/>
          </a:xfrm>
          <a:prstGeom prst="rect">
            <a:avLst/>
          </a:prstGeom>
        </p:spPr>
        <p:txBody>
          <a:bodyPr vert="horz" lIns="93744" tIns="46872" rIns="93744" bIns="46872" rtlCol="0" anchor="b"/>
          <a:lstStyle>
            <a:lvl1pPr algn="l">
              <a:defRPr sz="1200"/>
            </a:lvl1pPr>
          </a:lstStyle>
          <a:p>
            <a:endParaRPr lang="ru-RU"/>
          </a:p>
        </p:txBody>
      </p:sp>
      <p:sp>
        <p:nvSpPr>
          <p:cNvPr id="5" name="Номер слайда 4"/>
          <p:cNvSpPr>
            <a:spLocks noGrp="1"/>
          </p:cNvSpPr>
          <p:nvPr>
            <p:ph type="sldNum" sz="quarter" idx="3"/>
          </p:nvPr>
        </p:nvSpPr>
        <p:spPr>
          <a:xfrm>
            <a:off x="5796470" y="6748467"/>
            <a:ext cx="4435786" cy="355597"/>
          </a:xfrm>
          <a:prstGeom prst="rect">
            <a:avLst/>
          </a:prstGeom>
        </p:spPr>
        <p:txBody>
          <a:bodyPr vert="horz" lIns="93744" tIns="46872" rIns="93744" bIns="46872" rtlCol="0" anchor="b"/>
          <a:lstStyle>
            <a:lvl1pPr algn="r">
              <a:defRPr sz="1200"/>
            </a:lvl1pPr>
          </a:lstStyle>
          <a:p>
            <a:fld id="{FA909E40-7799-4004-830C-26B7ECFC278A}" type="slidenum">
              <a:rPr lang="ru-RU" smtClean="0"/>
              <a:t>‹#›</a:t>
            </a:fld>
            <a:endParaRPr lang="ru-RU"/>
          </a:p>
        </p:txBody>
      </p:sp>
    </p:spTree>
    <p:extLst>
      <p:ext uri="{BB962C8B-B14F-4D97-AF65-F5344CB8AC3E}">
        <p14:creationId xmlns:p14="http://schemas.microsoft.com/office/powerpoint/2010/main" val="21361226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7280203-D353-4A12-B7AE-B5A3C6E8ADD4}" type="datetimeFigureOut">
              <a:rPr lang="ru-RU" smtClean="0"/>
              <a:t>16.03.2020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87BB9E-5719-42BE-87E7-0259749EBD47}" type="slidenum">
              <a:rPr lang="ru-RU" smtClean="0"/>
              <a:t>‹#›</a:t>
            </a:fld>
            <a:endParaRPr lang="ru-RU"/>
          </a:p>
        </p:txBody>
      </p:sp>
    </p:spTree>
    <p:extLst>
      <p:ext uri="{BB962C8B-B14F-4D97-AF65-F5344CB8AC3E}">
        <p14:creationId xmlns:p14="http://schemas.microsoft.com/office/powerpoint/2010/main" val="191070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7280203-D353-4A12-B7AE-B5A3C6E8ADD4}" type="datetimeFigureOut">
              <a:rPr lang="ru-RU" smtClean="0"/>
              <a:t>16.03.2020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87BB9E-5719-42BE-87E7-0259749EBD47}" type="slidenum">
              <a:rPr lang="ru-RU" smtClean="0"/>
              <a:t>‹#›</a:t>
            </a:fld>
            <a:endParaRPr lang="ru-RU"/>
          </a:p>
        </p:txBody>
      </p:sp>
    </p:spTree>
    <p:extLst>
      <p:ext uri="{BB962C8B-B14F-4D97-AF65-F5344CB8AC3E}">
        <p14:creationId xmlns:p14="http://schemas.microsoft.com/office/powerpoint/2010/main" val="3986334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7280203-D353-4A12-B7AE-B5A3C6E8ADD4}" type="datetimeFigureOut">
              <a:rPr lang="ru-RU" smtClean="0"/>
              <a:t>16.03.2020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87BB9E-5719-42BE-87E7-0259749EBD47}" type="slidenum">
              <a:rPr lang="ru-RU" smtClean="0"/>
              <a:t>‹#›</a:t>
            </a:fld>
            <a:endParaRPr lang="ru-RU"/>
          </a:p>
        </p:txBody>
      </p:sp>
    </p:spTree>
    <p:extLst>
      <p:ext uri="{BB962C8B-B14F-4D97-AF65-F5344CB8AC3E}">
        <p14:creationId xmlns:p14="http://schemas.microsoft.com/office/powerpoint/2010/main" val="187490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7280203-D353-4A12-B7AE-B5A3C6E8ADD4}" type="datetimeFigureOut">
              <a:rPr lang="ru-RU" smtClean="0"/>
              <a:t>16.03.2020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87BB9E-5719-42BE-87E7-0259749EBD47}" type="slidenum">
              <a:rPr lang="ru-RU" smtClean="0"/>
              <a:t>‹#›</a:t>
            </a:fld>
            <a:endParaRPr lang="ru-RU"/>
          </a:p>
        </p:txBody>
      </p:sp>
    </p:spTree>
    <p:extLst>
      <p:ext uri="{BB962C8B-B14F-4D97-AF65-F5344CB8AC3E}">
        <p14:creationId xmlns:p14="http://schemas.microsoft.com/office/powerpoint/2010/main" val="38508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7280203-D353-4A12-B7AE-B5A3C6E8ADD4}" type="datetimeFigureOut">
              <a:rPr lang="ru-RU" smtClean="0"/>
              <a:t>16.03.2020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87BB9E-5719-42BE-87E7-0259749EBD47}" type="slidenum">
              <a:rPr lang="ru-RU" smtClean="0"/>
              <a:t>‹#›</a:t>
            </a:fld>
            <a:endParaRPr lang="ru-RU"/>
          </a:p>
        </p:txBody>
      </p:sp>
    </p:spTree>
    <p:extLst>
      <p:ext uri="{BB962C8B-B14F-4D97-AF65-F5344CB8AC3E}">
        <p14:creationId xmlns:p14="http://schemas.microsoft.com/office/powerpoint/2010/main" val="4241219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7280203-D353-4A12-B7AE-B5A3C6E8ADD4}" type="datetimeFigureOut">
              <a:rPr lang="ru-RU" smtClean="0"/>
              <a:t>16.03.2020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687BB9E-5719-42BE-87E7-0259749EBD47}" type="slidenum">
              <a:rPr lang="ru-RU" smtClean="0"/>
              <a:t>‹#›</a:t>
            </a:fld>
            <a:endParaRPr lang="ru-RU"/>
          </a:p>
        </p:txBody>
      </p:sp>
    </p:spTree>
    <p:extLst>
      <p:ext uri="{BB962C8B-B14F-4D97-AF65-F5344CB8AC3E}">
        <p14:creationId xmlns:p14="http://schemas.microsoft.com/office/powerpoint/2010/main" val="3747089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7280203-D353-4A12-B7AE-B5A3C6E8ADD4}" type="datetimeFigureOut">
              <a:rPr lang="ru-RU" smtClean="0"/>
              <a:t>16.03.2020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687BB9E-5719-42BE-87E7-0259749EBD47}" type="slidenum">
              <a:rPr lang="ru-RU" smtClean="0"/>
              <a:t>‹#›</a:t>
            </a:fld>
            <a:endParaRPr lang="ru-RU"/>
          </a:p>
        </p:txBody>
      </p:sp>
    </p:spTree>
    <p:extLst>
      <p:ext uri="{BB962C8B-B14F-4D97-AF65-F5344CB8AC3E}">
        <p14:creationId xmlns:p14="http://schemas.microsoft.com/office/powerpoint/2010/main" val="1384925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7280203-D353-4A12-B7AE-B5A3C6E8ADD4}" type="datetimeFigureOut">
              <a:rPr lang="ru-RU" smtClean="0"/>
              <a:t>16.03.2020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687BB9E-5719-42BE-87E7-0259749EBD47}" type="slidenum">
              <a:rPr lang="ru-RU" smtClean="0"/>
              <a:t>‹#›</a:t>
            </a:fld>
            <a:endParaRPr lang="ru-RU"/>
          </a:p>
        </p:txBody>
      </p:sp>
    </p:spTree>
    <p:extLst>
      <p:ext uri="{BB962C8B-B14F-4D97-AF65-F5344CB8AC3E}">
        <p14:creationId xmlns:p14="http://schemas.microsoft.com/office/powerpoint/2010/main" val="3134071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80203-D353-4A12-B7AE-B5A3C6E8ADD4}" type="datetimeFigureOut">
              <a:rPr lang="ru-RU" smtClean="0"/>
              <a:t>16.03.2020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687BB9E-5719-42BE-87E7-0259749EBD47}" type="slidenum">
              <a:rPr lang="ru-RU" smtClean="0"/>
              <a:t>‹#›</a:t>
            </a:fld>
            <a:endParaRPr lang="ru-RU"/>
          </a:p>
        </p:txBody>
      </p:sp>
    </p:spTree>
    <p:extLst>
      <p:ext uri="{BB962C8B-B14F-4D97-AF65-F5344CB8AC3E}">
        <p14:creationId xmlns:p14="http://schemas.microsoft.com/office/powerpoint/2010/main" val="344685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7280203-D353-4A12-B7AE-B5A3C6E8ADD4}" type="datetimeFigureOut">
              <a:rPr lang="ru-RU" smtClean="0"/>
              <a:t>16.03.2020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687BB9E-5719-42BE-87E7-0259749EBD47}" type="slidenum">
              <a:rPr lang="ru-RU" smtClean="0"/>
              <a:t>‹#›</a:t>
            </a:fld>
            <a:endParaRPr lang="ru-RU"/>
          </a:p>
        </p:txBody>
      </p:sp>
    </p:spTree>
    <p:extLst>
      <p:ext uri="{BB962C8B-B14F-4D97-AF65-F5344CB8AC3E}">
        <p14:creationId xmlns:p14="http://schemas.microsoft.com/office/powerpoint/2010/main" val="3617230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7280203-D353-4A12-B7AE-B5A3C6E8ADD4}" type="datetimeFigureOut">
              <a:rPr lang="ru-RU" smtClean="0"/>
              <a:t>16.03.2020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687BB9E-5719-42BE-87E7-0259749EBD47}" type="slidenum">
              <a:rPr lang="ru-RU" smtClean="0"/>
              <a:t>‹#›</a:t>
            </a:fld>
            <a:endParaRPr lang="ru-RU"/>
          </a:p>
        </p:txBody>
      </p:sp>
    </p:spTree>
    <p:extLst>
      <p:ext uri="{BB962C8B-B14F-4D97-AF65-F5344CB8AC3E}">
        <p14:creationId xmlns:p14="http://schemas.microsoft.com/office/powerpoint/2010/main" val="3591043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80203-D353-4A12-B7AE-B5A3C6E8ADD4}" type="datetimeFigureOut">
              <a:rPr lang="ru-RU" smtClean="0"/>
              <a:t>16.03.2020</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7BB9E-5719-42BE-87E7-0259749EBD47}" type="slidenum">
              <a:rPr lang="ru-RU" smtClean="0"/>
              <a:t>‹#›</a:t>
            </a:fld>
            <a:endParaRPr lang="ru-RU"/>
          </a:p>
        </p:txBody>
      </p:sp>
    </p:spTree>
    <p:extLst>
      <p:ext uri="{BB962C8B-B14F-4D97-AF65-F5344CB8AC3E}">
        <p14:creationId xmlns:p14="http://schemas.microsoft.com/office/powerpoint/2010/main" val="327895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75160" y="1028701"/>
            <a:ext cx="6725840" cy="2461022"/>
          </a:xfrm>
        </p:spPr>
        <p:txBody>
          <a:bodyPr>
            <a:normAutofit fontScale="90000"/>
          </a:bodyPr>
          <a:lstStyle/>
          <a:p>
            <a:r>
              <a:rPr lang="ru-RU" sz="2700" b="1" dirty="0">
                <a:latin typeface="Times New Roman" panose="02020603050405020304" pitchFamily="18" charset="0"/>
                <a:cs typeface="Times New Roman" panose="02020603050405020304" pitchFamily="18" charset="0"/>
              </a:rPr>
              <a:t>Познавательно – исследовательский проект в старшей группе</a:t>
            </a:r>
            <a:br>
              <a:rPr lang="ru-RU" sz="2700" b="1" dirty="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«Откуда хлеб пришел</a:t>
            </a:r>
            <a:r>
              <a:rPr lang="en-US" b="1" dirty="0" smtClean="0">
                <a:latin typeface="Times New Roman" panose="02020603050405020304" pitchFamily="18" charset="0"/>
                <a:cs typeface="Times New Roman" panose="02020603050405020304" pitchFamily="18" charset="0"/>
              </a:rPr>
              <a:t>?</a:t>
            </a:r>
            <a:r>
              <a:rPr lang="ru-RU" b="1" dirty="0" smtClean="0">
                <a:latin typeface="Times New Roman" panose="02020603050405020304" pitchFamily="18" charset="0"/>
                <a:cs typeface="Times New Roman" panose="02020603050405020304" pitchFamily="18" charset="0"/>
              </a:rPr>
              <a:t>»</a:t>
            </a:r>
            <a:endParaRPr lang="ru-RU"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5943600" y="3936206"/>
            <a:ext cx="2764631" cy="1850231"/>
          </a:xfrm>
        </p:spPr>
        <p:txBody>
          <a:bodyPr>
            <a:normAutofit lnSpcReduction="10000"/>
          </a:bodyPr>
          <a:lstStyle/>
          <a:p>
            <a:r>
              <a:rPr lang="ru-RU" dirty="0" smtClean="0">
                <a:latin typeface="Times New Roman" panose="02020603050405020304" pitchFamily="18" charset="0"/>
                <a:cs typeface="Times New Roman" panose="02020603050405020304" pitchFamily="18" charset="0"/>
              </a:rPr>
              <a:t>Выполнил:  Воспитатель ЧДОУ «детский сад №131 ОАО «РЖД»</a:t>
            </a:r>
          </a:p>
          <a:p>
            <a:r>
              <a:rPr lang="ru-RU" dirty="0" smtClean="0">
                <a:latin typeface="Times New Roman" panose="02020603050405020304" pitchFamily="18" charset="0"/>
                <a:cs typeface="Times New Roman" panose="02020603050405020304" pitchFamily="18" charset="0"/>
              </a:rPr>
              <a:t>Дерябина О.А</a:t>
            </a:r>
            <a:r>
              <a:rPr lang="ru-RU" dirty="0" smtClean="0"/>
              <a:t>.</a:t>
            </a:r>
            <a:endParaRPr lang="ru-RU" dirty="0"/>
          </a:p>
        </p:txBody>
      </p:sp>
    </p:spTree>
    <p:extLst>
      <p:ext uri="{BB962C8B-B14F-4D97-AF65-F5344CB8AC3E}">
        <p14:creationId xmlns:p14="http://schemas.microsoft.com/office/powerpoint/2010/main" val="3796254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57251"/>
            <a:ext cx="9144000" cy="962525"/>
          </a:xfrm>
        </p:spPr>
        <p:txBody>
          <a:bodyPr>
            <a:normAutofit fontScale="90000"/>
          </a:bodyPr>
          <a:lstStyle/>
          <a:p>
            <a:pPr algn="ctr"/>
            <a:r>
              <a:rPr lang="ru-RU" b="1" i="1" dirty="0" smtClean="0">
                <a:latin typeface="Times New Roman" panose="02020603050405020304" pitchFamily="18" charset="0"/>
                <a:cs typeface="Times New Roman" panose="02020603050405020304" pitchFamily="18" charset="0"/>
              </a:rPr>
              <a:t>Экспериментальная деятельность «Замешивание теста с дрожжами и без»</a:t>
            </a:r>
            <a:endParaRPr lang="ru-RU" b="1" i="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475" y="2387640"/>
            <a:ext cx="2447627" cy="3263504"/>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1314" y="2245331"/>
            <a:ext cx="2906613" cy="387548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6140" y="2387640"/>
            <a:ext cx="2799881" cy="3733175"/>
          </a:xfrm>
          <a:prstGeom prst="rect">
            <a:avLst/>
          </a:prstGeom>
        </p:spPr>
      </p:pic>
    </p:spTree>
    <p:extLst>
      <p:ext uri="{BB962C8B-B14F-4D97-AF65-F5344CB8AC3E}">
        <p14:creationId xmlns:p14="http://schemas.microsoft.com/office/powerpoint/2010/main" val="140787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066236"/>
            <a:ext cx="9144000" cy="994172"/>
          </a:xfrm>
        </p:spPr>
        <p:txBody>
          <a:bodyPr>
            <a:normAutofit fontScale="90000"/>
          </a:bodyPr>
          <a:lstStyle/>
          <a:p>
            <a:pPr algn="ctr"/>
            <a:r>
              <a:rPr lang="ru-RU" b="1" i="1" dirty="0" smtClean="0">
                <a:latin typeface="Times New Roman" panose="02020603050405020304" pitchFamily="18" charset="0"/>
                <a:cs typeface="Times New Roman" panose="02020603050405020304" pitchFamily="18" charset="0"/>
              </a:rPr>
              <a:t>Работа с методическим пособием «Как выпекают хлеб»</a:t>
            </a:r>
            <a:endParaRPr lang="ru-RU" b="1" i="1" dirty="0">
              <a:latin typeface="Times New Roman" panose="02020603050405020304" pitchFamily="18" charset="0"/>
              <a:cs typeface="Times New Roman" panose="02020603050405020304" pitchFamily="18" charset="0"/>
            </a:endParaRPr>
          </a:p>
        </p:txBody>
      </p:sp>
      <p:pic>
        <p:nvPicPr>
          <p:cNvPr id="8" name="Объект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04536" y="2197402"/>
            <a:ext cx="2689057" cy="358541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4148" y="2649491"/>
            <a:ext cx="2935706" cy="3836705"/>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683" y="2197402"/>
            <a:ext cx="2774783" cy="3699710"/>
          </a:xfrm>
          <a:prstGeom prst="rect">
            <a:avLst/>
          </a:prstGeom>
        </p:spPr>
      </p:pic>
    </p:spTree>
    <p:extLst>
      <p:ext uri="{BB962C8B-B14F-4D97-AF65-F5344CB8AC3E}">
        <p14:creationId xmlns:p14="http://schemas.microsoft.com/office/powerpoint/2010/main" val="688064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222" y="857250"/>
            <a:ext cx="9059778" cy="493294"/>
          </a:xfrm>
        </p:spPr>
        <p:txBody>
          <a:bodyPr>
            <a:normAutofit fontScale="90000"/>
          </a:bodyPr>
          <a:lstStyle/>
          <a:p>
            <a:pPr algn="ctr"/>
            <a:r>
              <a:rPr lang="ru-RU" b="1" i="1" dirty="0" smtClean="0">
                <a:latin typeface="Times New Roman" panose="02020603050405020304" pitchFamily="18" charset="0"/>
                <a:cs typeface="Times New Roman" panose="02020603050405020304" pitchFamily="18" charset="0"/>
              </a:rPr>
              <a:t>НОД   «Путь хлеба от зерна до булочки»</a:t>
            </a:r>
            <a:endParaRPr lang="ru-RU" b="1" i="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0622275">
            <a:off x="344398" y="2396523"/>
            <a:ext cx="3056021" cy="2292016"/>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6600" y="2306526"/>
            <a:ext cx="2506328" cy="334177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00770">
            <a:off x="5538850" y="2484864"/>
            <a:ext cx="3172647" cy="2379485"/>
          </a:xfrm>
          <a:prstGeom prst="rect">
            <a:avLst/>
          </a:prstGeom>
        </p:spPr>
      </p:pic>
    </p:spTree>
    <p:extLst>
      <p:ext uri="{BB962C8B-B14F-4D97-AF65-F5344CB8AC3E}">
        <p14:creationId xmlns:p14="http://schemas.microsoft.com/office/powerpoint/2010/main" val="913510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3320"/>
            <a:ext cx="9144000" cy="994172"/>
          </a:xfrm>
        </p:spPr>
        <p:txBody>
          <a:bodyPr>
            <a:normAutofit/>
          </a:bodyPr>
          <a:lstStyle/>
          <a:p>
            <a:pPr algn="ctr"/>
            <a:r>
              <a:rPr lang="ru-RU" sz="3000" b="1" i="1" dirty="0">
                <a:latin typeface="Times New Roman" panose="02020603050405020304" pitchFamily="18" charset="0"/>
                <a:cs typeface="Times New Roman" panose="02020603050405020304" pitchFamily="18" charset="0"/>
              </a:rPr>
              <a:t>Рассматривание сюжетно- тематических картин «Уборка хлеба раньше и сейчас»</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00888" y="2326260"/>
            <a:ext cx="2767265" cy="3152273"/>
          </a:xfrm>
          <a:blipFill>
            <a:blip r:embed="rId3"/>
            <a:stretch>
              <a:fillRect/>
            </a:stretch>
          </a:blipFill>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8379" y="1616422"/>
            <a:ext cx="2370221" cy="1948231"/>
          </a:xfrm>
          <a:prstGeom prst="rect">
            <a:avLst/>
          </a:prstGeom>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668" y="2088636"/>
            <a:ext cx="2542423" cy="3389897"/>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3763" y="3783584"/>
            <a:ext cx="2839453" cy="2129590"/>
          </a:xfrm>
          <a:prstGeom prst="rect">
            <a:avLst/>
          </a:prstGeom>
        </p:spPr>
      </p:pic>
    </p:spTree>
    <p:extLst>
      <p:ext uri="{BB962C8B-B14F-4D97-AF65-F5344CB8AC3E}">
        <p14:creationId xmlns:p14="http://schemas.microsoft.com/office/powerpoint/2010/main" val="4135863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57251"/>
            <a:ext cx="9144000" cy="866274"/>
          </a:xfrm>
        </p:spPr>
        <p:txBody>
          <a:bodyPr>
            <a:normAutofit fontScale="90000"/>
          </a:bodyPr>
          <a:lstStyle/>
          <a:p>
            <a:pPr algn="ctr"/>
            <a:r>
              <a:rPr lang="ru-RU" b="1" i="1" dirty="0" smtClean="0">
                <a:latin typeface="Times New Roman" panose="02020603050405020304" pitchFamily="18" charset="0"/>
                <a:cs typeface="Times New Roman" panose="02020603050405020304" pitchFamily="18" charset="0"/>
              </a:rPr>
              <a:t>Сюжетно – ролевая игра «Магазин хлебобулочных изделий»</a:t>
            </a:r>
            <a:endParaRPr lang="ru-RU" b="1" i="1" dirty="0">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499773" y="2293708"/>
            <a:ext cx="2418348" cy="3224465"/>
          </a:xfr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4466" y="2371020"/>
            <a:ext cx="2454440" cy="3272587"/>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058283" y="2270025"/>
            <a:ext cx="2438648" cy="3251530"/>
          </a:xfrm>
          <a:prstGeom prst="rect">
            <a:avLst/>
          </a:prstGeom>
        </p:spPr>
      </p:pic>
    </p:spTree>
    <p:extLst>
      <p:ext uri="{BB962C8B-B14F-4D97-AF65-F5344CB8AC3E}">
        <p14:creationId xmlns:p14="http://schemas.microsoft.com/office/powerpoint/2010/main" val="786543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000" b="1" i="1" dirty="0">
                <a:latin typeface="Times New Roman" panose="02020603050405020304" pitchFamily="18" charset="0"/>
                <a:cs typeface="Times New Roman" panose="02020603050405020304" pitchFamily="18" charset="0"/>
              </a:rPr>
              <a:t>Рисование «хлебный колосок»</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95317" y="2354434"/>
            <a:ext cx="1831751" cy="2442335"/>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317" y="2431256"/>
            <a:ext cx="1977106" cy="263614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2477" y="2511790"/>
            <a:ext cx="3046638" cy="2284979"/>
          </a:xfrm>
          <a:prstGeom prst="rect">
            <a:avLst/>
          </a:prstGeom>
        </p:spPr>
      </p:pic>
    </p:spTree>
    <p:extLst>
      <p:ext uri="{BB962C8B-B14F-4D97-AF65-F5344CB8AC3E}">
        <p14:creationId xmlns:p14="http://schemas.microsoft.com/office/powerpoint/2010/main" val="3655802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131" y="232997"/>
            <a:ext cx="8515350" cy="936379"/>
          </a:xfrm>
        </p:spPr>
        <p:txBody>
          <a:bodyPr>
            <a:normAutofit/>
          </a:bodyPr>
          <a:lstStyle/>
          <a:p>
            <a:pPr algn="ctr"/>
            <a:r>
              <a:rPr lang="ru-RU" sz="3000" b="1" i="1" dirty="0">
                <a:latin typeface="Times New Roman" panose="02020603050405020304" pitchFamily="18" charset="0"/>
                <a:cs typeface="Times New Roman" panose="02020603050405020304" pitchFamily="18" charset="0"/>
              </a:rPr>
              <a:t>Замешивание соленого теста.</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81149" y="1672735"/>
            <a:ext cx="5111313" cy="4048858"/>
          </a:xfrm>
        </p:spPr>
      </p:pic>
    </p:spTree>
    <p:extLst>
      <p:ext uri="{BB962C8B-B14F-4D97-AF65-F5344CB8AC3E}">
        <p14:creationId xmlns:p14="http://schemas.microsoft.com/office/powerpoint/2010/main" val="2520298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1523267"/>
            <a:ext cx="7405322" cy="3855977"/>
          </a:xfrm>
        </p:spPr>
        <p:txBody>
          <a:bodyPr>
            <a:normAutofit/>
          </a:bodyPr>
          <a:lstStyle/>
          <a:p>
            <a:r>
              <a:rPr lang="ru-RU" sz="2100" b="1" i="1" dirty="0"/>
              <a:t>  </a:t>
            </a:r>
            <a:r>
              <a:rPr lang="ru-RU" sz="2100" b="1" i="1" dirty="0">
                <a:latin typeface="Times New Roman" panose="02020603050405020304" pitchFamily="18" charset="0"/>
                <a:cs typeface="Times New Roman" panose="02020603050405020304" pitchFamily="18" charset="0"/>
              </a:rPr>
              <a:t>Сформировать у детей представление о ценности хлеба.</a:t>
            </a:r>
            <a:br>
              <a:rPr lang="ru-RU" sz="2100" b="1" i="1" dirty="0">
                <a:latin typeface="Times New Roman" panose="02020603050405020304" pitchFamily="18" charset="0"/>
                <a:cs typeface="Times New Roman" panose="02020603050405020304" pitchFamily="18" charset="0"/>
              </a:rPr>
            </a:br>
            <a:r>
              <a:rPr lang="ru-RU" sz="2100" b="1" i="1" dirty="0">
                <a:latin typeface="Times New Roman" panose="02020603050405020304" pitchFamily="18" charset="0"/>
                <a:cs typeface="Times New Roman" panose="02020603050405020304" pitchFamily="18" charset="0"/>
              </a:rPr>
              <a:t> Воспитать бережное отношение к хлебу и труду хлеборобов.</a:t>
            </a:r>
            <a:br>
              <a:rPr lang="ru-RU" sz="2100" b="1" i="1" dirty="0">
                <a:latin typeface="Times New Roman" panose="02020603050405020304" pitchFamily="18" charset="0"/>
                <a:cs typeface="Times New Roman" panose="02020603050405020304" pitchFamily="18" charset="0"/>
              </a:rPr>
            </a:br>
            <a:r>
              <a:rPr lang="ru-RU" sz="1050" dirty="0">
                <a:latin typeface="Times New Roman" panose="02020603050405020304" pitchFamily="18" charset="0"/>
                <a:cs typeface="Times New Roman" panose="02020603050405020304" pitchFamily="18" charset="0"/>
              </a:rPr>
              <a:t/>
            </a:r>
            <a:br>
              <a:rPr lang="ru-RU" sz="1050" dirty="0">
                <a:latin typeface="Times New Roman" panose="02020603050405020304" pitchFamily="18" charset="0"/>
                <a:cs typeface="Times New Roman" panose="02020603050405020304" pitchFamily="18" charset="0"/>
              </a:rPr>
            </a:br>
            <a:r>
              <a:rPr lang="ru-RU" sz="3000" b="1" dirty="0">
                <a:latin typeface="Times New Roman" panose="02020603050405020304" pitchFamily="18" charset="0"/>
                <a:cs typeface="Times New Roman" panose="02020603050405020304" pitchFamily="18" charset="0"/>
              </a:rPr>
              <a:t>Задачи проекта:</a:t>
            </a:r>
            <a:br>
              <a:rPr lang="ru-RU" sz="3000" b="1" dirty="0">
                <a:latin typeface="Times New Roman" panose="02020603050405020304" pitchFamily="18" charset="0"/>
                <a:cs typeface="Times New Roman" panose="02020603050405020304" pitchFamily="18" charset="0"/>
              </a:rPr>
            </a:br>
            <a:r>
              <a:rPr lang="ru-RU" sz="2100" b="1" i="1" dirty="0">
                <a:latin typeface="Times New Roman" panose="02020603050405020304" pitchFamily="18" charset="0"/>
                <a:cs typeface="Times New Roman" panose="02020603050405020304" pitchFamily="18" charset="0"/>
              </a:rPr>
              <a:t>1.  Расширить знания детей о значении хлеба в жизни человека.            2.  Рассказать детям, как  на наших столах появляется хлеб     3.  Закрепить названия профессий людей, растящих  хлеб.</a:t>
            </a:r>
            <a:br>
              <a:rPr lang="ru-RU" sz="2100" b="1" i="1" dirty="0">
                <a:latin typeface="Times New Roman" panose="02020603050405020304" pitchFamily="18" charset="0"/>
                <a:cs typeface="Times New Roman" panose="02020603050405020304" pitchFamily="18" charset="0"/>
              </a:rPr>
            </a:br>
            <a:r>
              <a:rPr lang="ru-RU" sz="2100" b="1" i="1" dirty="0">
                <a:latin typeface="Times New Roman" panose="02020603050405020304" pitchFamily="18" charset="0"/>
                <a:cs typeface="Times New Roman" panose="02020603050405020304" pitchFamily="18" charset="0"/>
              </a:rPr>
              <a:t>4. Закрепить знания о видах хлебобулочных изделий.      </a:t>
            </a:r>
          </a:p>
        </p:txBody>
      </p:sp>
      <p:sp>
        <p:nvSpPr>
          <p:cNvPr id="3" name="Объект 2"/>
          <p:cNvSpPr>
            <a:spLocks noGrp="1"/>
          </p:cNvSpPr>
          <p:nvPr>
            <p:ph idx="1"/>
          </p:nvPr>
        </p:nvSpPr>
        <p:spPr>
          <a:xfrm>
            <a:off x="164856" y="1071563"/>
            <a:ext cx="8786262" cy="847359"/>
          </a:xfrm>
        </p:spPr>
        <p:txBody>
          <a:bodyPr>
            <a:normAutofit/>
          </a:bodyPr>
          <a:lstStyle/>
          <a:p>
            <a:pPr marL="0" indent="0" algn="ctr">
              <a:buNone/>
            </a:pPr>
            <a:r>
              <a:rPr lang="ru-RU" sz="3000" b="1" dirty="0">
                <a:latin typeface="Times New Roman" panose="02020603050405020304" pitchFamily="18" charset="0"/>
                <a:cs typeface="Times New Roman" panose="02020603050405020304" pitchFamily="18" charset="0"/>
              </a:rPr>
              <a:t>Цель проекта:</a:t>
            </a:r>
          </a:p>
        </p:txBody>
      </p:sp>
      <p:sp>
        <p:nvSpPr>
          <p:cNvPr id="5" name="Прямоугольник 4"/>
          <p:cNvSpPr/>
          <p:nvPr/>
        </p:nvSpPr>
        <p:spPr>
          <a:xfrm>
            <a:off x="4977060" y="1997482"/>
            <a:ext cx="184731" cy="300082"/>
          </a:xfrm>
          <a:prstGeom prst="rect">
            <a:avLst/>
          </a:prstGeom>
        </p:spPr>
        <p:txBody>
          <a:bodyPr wrap="none">
            <a:spAutoFit/>
          </a:bodyPr>
          <a:lstStyle/>
          <a:p>
            <a:endParaRPr lang="ru-RU" sz="1350" dirty="0"/>
          </a:p>
        </p:txBody>
      </p:sp>
    </p:spTree>
    <p:extLst>
      <p:ext uri="{BB962C8B-B14F-4D97-AF65-F5344CB8AC3E}">
        <p14:creationId xmlns:p14="http://schemas.microsoft.com/office/powerpoint/2010/main" val="663767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14350" y="1314451"/>
            <a:ext cx="8001000" cy="4175522"/>
          </a:xfrm>
        </p:spPr>
        <p:txBody>
          <a:bodyPr>
            <a:normAutofit fontScale="85000" lnSpcReduction="20000"/>
          </a:bodyPr>
          <a:lstStyle/>
          <a:p>
            <a:pPr>
              <a:lnSpc>
                <a:spcPct val="100000"/>
              </a:lnSpc>
            </a:pPr>
            <a:r>
              <a:rPr lang="ru-RU" sz="2700" b="1" dirty="0">
                <a:latin typeface="Times New Roman" panose="02020603050405020304" pitchFamily="18" charset="0"/>
                <a:cs typeface="Times New Roman" panose="02020603050405020304" pitchFamily="18" charset="0"/>
              </a:rPr>
              <a:t>Проблема:</a:t>
            </a:r>
            <a:r>
              <a:rPr lang="ru-RU" sz="3000" i="1"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Н</a:t>
            </a:r>
            <a:r>
              <a:rPr lang="ru-RU" i="1" dirty="0" smtClean="0">
                <a:latin typeface="Times New Roman" panose="02020603050405020304" pitchFamily="18" charset="0"/>
                <a:cs typeface="Times New Roman" panose="02020603050405020304" pitchFamily="18" charset="0"/>
              </a:rPr>
              <a:t>едостаточные представления о производстве хлеба; о пути , который проходит хлеб, прежде чем попасть к нам на стол.</a:t>
            </a:r>
          </a:p>
          <a:p>
            <a:pPr>
              <a:lnSpc>
                <a:spcPct val="100000"/>
              </a:lnSpc>
            </a:pPr>
            <a:r>
              <a:rPr lang="ru-RU" sz="2700" b="1" dirty="0">
                <a:latin typeface="Times New Roman" panose="02020603050405020304" pitchFamily="18" charset="0"/>
                <a:cs typeface="Times New Roman" panose="02020603050405020304" pitchFamily="18" charset="0"/>
              </a:rPr>
              <a:t>Актуальность:</a:t>
            </a:r>
            <a:r>
              <a:rPr lang="ru-RU" i="1" dirty="0" smtClean="0">
                <a:latin typeface="Times New Roman" panose="02020603050405020304" pitchFamily="18" charset="0"/>
                <a:cs typeface="Times New Roman" panose="02020603050405020304" pitchFamily="18" charset="0"/>
              </a:rPr>
              <a:t> По всему миру ни один прием пищи не начинается без хлеба. При этом современные дети часто не догадываются, какой долгий путь он проходит, чтобы попасть на стол. Сколько труда нужно приложить, чтобы посеять, вырастить, помолоть зерно, а затем испечь хлеб. Получение хлеба – это результат труда людей разных профессий. Если ребенок будет знать, сколько затрачено сил для того, чтобы вырастить хлеб, то будет бережнее относиться к нему.</a:t>
            </a:r>
          </a:p>
          <a:p>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4117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797" y="1058905"/>
            <a:ext cx="7886700" cy="994172"/>
          </a:xfrm>
        </p:spPr>
        <p:txBody>
          <a:bodyPr>
            <a:normAutofit/>
          </a:bodyPr>
          <a:lstStyle/>
          <a:p>
            <a:pPr algn="ctr"/>
            <a:r>
              <a:rPr lang="ru-RU" sz="3600" b="1" dirty="0">
                <a:latin typeface="Times New Roman" panose="02020603050405020304" pitchFamily="18" charset="0"/>
                <a:cs typeface="Times New Roman" panose="02020603050405020304" pitchFamily="18" charset="0"/>
              </a:rPr>
              <a:t>Ожидаемый результат:</a:t>
            </a:r>
          </a:p>
        </p:txBody>
      </p:sp>
      <p:sp>
        <p:nvSpPr>
          <p:cNvPr id="3" name="Объект 2"/>
          <p:cNvSpPr>
            <a:spLocks noGrp="1"/>
          </p:cNvSpPr>
          <p:nvPr>
            <p:ph idx="1"/>
          </p:nvPr>
        </p:nvSpPr>
        <p:spPr>
          <a:xfrm>
            <a:off x="303797" y="1937710"/>
            <a:ext cx="7886700" cy="3263504"/>
          </a:xfrm>
        </p:spPr>
        <p:txBody>
          <a:bodyPr>
            <a:normAutofit fontScale="70000" lnSpcReduction="20000"/>
          </a:bodyPr>
          <a:lstStyle/>
          <a:p>
            <a:pPr>
              <a:lnSpc>
                <a:spcPct val="150000"/>
              </a:lnSpc>
            </a:pPr>
            <a:r>
              <a:rPr lang="ru-RU" i="1" dirty="0" smtClean="0">
                <a:latin typeface="Times New Roman" panose="02020603050405020304" pitchFamily="18" charset="0"/>
                <a:cs typeface="Times New Roman" panose="02020603050405020304" pitchFamily="18" charset="0"/>
              </a:rPr>
              <a:t>Понимание детьми ценности хлеба, важности труда хлеборобов, </a:t>
            </a:r>
          </a:p>
          <a:p>
            <a:pPr>
              <a:lnSpc>
                <a:spcPct val="150000"/>
              </a:lnSpc>
            </a:pPr>
            <a:r>
              <a:rPr lang="ru-RU" i="1" dirty="0" smtClean="0">
                <a:latin typeface="Times New Roman" panose="02020603050405020304" pitchFamily="18" charset="0"/>
                <a:cs typeface="Times New Roman" panose="02020603050405020304" pitchFamily="18" charset="0"/>
              </a:rPr>
              <a:t>Расширение представлении о технологии приготовления хлеба.</a:t>
            </a:r>
          </a:p>
          <a:p>
            <a:pPr>
              <a:lnSpc>
                <a:spcPct val="150000"/>
              </a:lnSpc>
            </a:pPr>
            <a:r>
              <a:rPr lang="ru-RU" i="1" dirty="0" smtClean="0">
                <a:latin typeface="Times New Roman" panose="02020603050405020304" pitchFamily="18" charset="0"/>
                <a:cs typeface="Times New Roman" panose="02020603050405020304" pitchFamily="18" charset="0"/>
              </a:rPr>
              <a:t>Представление детей о том, как добывали хлеб раньше и как сейчас.</a:t>
            </a:r>
          </a:p>
          <a:p>
            <a:pPr>
              <a:lnSpc>
                <a:spcPct val="150000"/>
              </a:lnSpc>
            </a:pPr>
            <a:r>
              <a:rPr lang="ru-RU" i="1" dirty="0" smtClean="0">
                <a:latin typeface="Times New Roman" panose="02020603050405020304" pitchFamily="18" charset="0"/>
                <a:cs typeface="Times New Roman" panose="02020603050405020304" pitchFamily="18" charset="0"/>
              </a:rPr>
              <a:t>Знания о видах злаковых культур.</a:t>
            </a:r>
          </a:p>
          <a:p>
            <a:pPr>
              <a:lnSpc>
                <a:spcPct val="150000"/>
              </a:lnSpc>
            </a:pPr>
            <a:r>
              <a:rPr lang="ru-RU" i="1" dirty="0" smtClean="0">
                <a:latin typeface="Times New Roman" panose="02020603050405020304" pitchFamily="18" charset="0"/>
                <a:cs typeface="Times New Roman" panose="02020603050405020304" pitchFamily="18" charset="0"/>
              </a:rPr>
              <a:t>Обогащение словарного запаса.</a:t>
            </a: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2388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53" y="857251"/>
            <a:ext cx="8419097" cy="1268016"/>
          </a:xfrm>
        </p:spPr>
        <p:txBody>
          <a:bodyPr>
            <a:normAutofit/>
          </a:bodyPr>
          <a:lstStyle/>
          <a:p>
            <a:pPr algn="ctr"/>
            <a:r>
              <a:rPr lang="ru-RU" sz="3600" b="1" dirty="0">
                <a:latin typeface="Times New Roman" panose="02020603050405020304" pitchFamily="18" charset="0"/>
                <a:cs typeface="Times New Roman" panose="02020603050405020304" pitchFamily="18" charset="0"/>
              </a:rPr>
              <a:t>Этапы работы над проектом:</a:t>
            </a:r>
            <a:r>
              <a:rPr lang="ru-RU" sz="3600" b="1" i="1" dirty="0">
                <a:latin typeface="Times New Roman" panose="02020603050405020304" pitchFamily="18" charset="0"/>
                <a:cs typeface="Times New Roman" panose="02020603050405020304" pitchFamily="18" charset="0"/>
              </a:rPr>
              <a:t/>
            </a:r>
            <a:br>
              <a:rPr lang="ru-RU" sz="3600" b="1" i="1" dirty="0">
                <a:latin typeface="Times New Roman" panose="02020603050405020304" pitchFamily="18" charset="0"/>
                <a:cs typeface="Times New Roman" panose="02020603050405020304" pitchFamily="18" charset="0"/>
              </a:rPr>
            </a:br>
            <a:endParaRPr lang="ru-RU" sz="3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5801" y="1795713"/>
            <a:ext cx="8193506" cy="4205038"/>
          </a:xfrm>
        </p:spPr>
        <p:txBody>
          <a:bodyPr>
            <a:normAutofit/>
          </a:bodyPr>
          <a:lstStyle/>
          <a:p>
            <a:pPr marL="0" indent="0" algn="ctr">
              <a:buNone/>
            </a:pPr>
            <a:r>
              <a:rPr lang="en-US" sz="3600" b="1" dirty="0">
                <a:latin typeface="Times New Roman" panose="02020603050405020304" pitchFamily="18" charset="0"/>
                <a:cs typeface="Times New Roman" panose="02020603050405020304" pitchFamily="18" charset="0"/>
              </a:rPr>
              <a:t>I</a:t>
            </a:r>
            <a:r>
              <a:rPr lang="ru-RU" sz="3600" b="1" dirty="0">
                <a:latin typeface="Times New Roman" panose="02020603050405020304" pitchFamily="18" charset="0"/>
                <a:cs typeface="Times New Roman" panose="02020603050405020304" pitchFamily="18" charset="0"/>
              </a:rPr>
              <a:t> организационный</a:t>
            </a:r>
          </a:p>
          <a:p>
            <a:r>
              <a:rPr lang="ru-RU" sz="2400" i="1" dirty="0">
                <a:latin typeface="Times New Roman" panose="02020603050405020304" pitchFamily="18" charset="0"/>
                <a:cs typeface="Times New Roman" panose="02020603050405020304" pitchFamily="18" charset="0"/>
              </a:rPr>
              <a:t>Выяснение знании детей по данной теме.</a:t>
            </a:r>
          </a:p>
          <a:p>
            <a:r>
              <a:rPr lang="ru-RU" sz="2400" i="1" dirty="0">
                <a:latin typeface="Times New Roman" panose="02020603050405020304" pitchFamily="18" charset="0"/>
                <a:cs typeface="Times New Roman" panose="02020603050405020304" pitchFamily="18" charset="0"/>
              </a:rPr>
              <a:t>Подбор информаций, материалов, разработка конспектов.</a:t>
            </a:r>
          </a:p>
          <a:p>
            <a:r>
              <a:rPr lang="ru-RU" sz="2400" i="1" dirty="0">
                <a:latin typeface="Times New Roman" panose="02020603050405020304" pitchFamily="18" charset="0"/>
                <a:cs typeface="Times New Roman" panose="02020603050405020304" pitchFamily="18" charset="0"/>
              </a:rPr>
              <a:t>Подбор художественной литературы, дидактических, сюжетно – ролевых игр.</a:t>
            </a:r>
          </a:p>
          <a:p>
            <a:r>
              <a:rPr lang="ru-RU" sz="2400" i="1" dirty="0">
                <a:latin typeface="Times New Roman" panose="02020603050405020304" pitchFamily="18" charset="0"/>
                <a:cs typeface="Times New Roman" panose="02020603050405020304" pitchFamily="18" charset="0"/>
              </a:rPr>
              <a:t>Подбор информационного материала в родительский уголок.</a:t>
            </a:r>
          </a:p>
        </p:txBody>
      </p:sp>
    </p:spTree>
    <p:extLst>
      <p:ext uri="{BB962C8B-B14F-4D97-AF65-F5344CB8AC3E}">
        <p14:creationId xmlns:p14="http://schemas.microsoft.com/office/powerpoint/2010/main" val="543583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57251"/>
            <a:ext cx="9047747" cy="1143000"/>
          </a:xfrm>
        </p:spPr>
        <p:txBody>
          <a:bodyPr>
            <a:normAutofit/>
          </a:bodyPr>
          <a:lstStyle/>
          <a:p>
            <a:pPr algn="ctr"/>
            <a:r>
              <a:rPr lang="en-US" sz="4050" b="1" dirty="0">
                <a:latin typeface="Times New Roman" panose="02020603050405020304" pitchFamily="18" charset="0"/>
                <a:cs typeface="Times New Roman" panose="02020603050405020304" pitchFamily="18" charset="0"/>
              </a:rPr>
              <a:t>II </a:t>
            </a:r>
            <a:r>
              <a:rPr lang="ru-RU" sz="4050" b="1" dirty="0">
                <a:latin typeface="Times New Roman" panose="02020603050405020304" pitchFamily="18" charset="0"/>
                <a:cs typeface="Times New Roman" panose="02020603050405020304" pitchFamily="18" charset="0"/>
              </a:rPr>
              <a:t>Основной:</a:t>
            </a:r>
          </a:p>
        </p:txBody>
      </p:sp>
      <p:sp>
        <p:nvSpPr>
          <p:cNvPr id="3" name="Объект 2"/>
          <p:cNvSpPr>
            <a:spLocks noGrp="1"/>
          </p:cNvSpPr>
          <p:nvPr>
            <p:ph idx="1"/>
          </p:nvPr>
        </p:nvSpPr>
        <p:spPr>
          <a:xfrm>
            <a:off x="854242" y="1855871"/>
            <a:ext cx="7766384" cy="3591426"/>
          </a:xfrm>
        </p:spPr>
        <p:txBody>
          <a:bodyPr>
            <a:normAutofit/>
          </a:bodyPr>
          <a:lstStyle/>
          <a:p>
            <a:pPr marL="0" indent="0">
              <a:lnSpc>
                <a:spcPct val="150000"/>
              </a:lnSpc>
              <a:buNone/>
            </a:pPr>
            <a:r>
              <a:rPr lang="ru-RU" sz="2700" i="1" dirty="0">
                <a:latin typeface="Times New Roman" panose="02020603050405020304" pitchFamily="18" charset="0"/>
                <a:cs typeface="Times New Roman" panose="02020603050405020304" pitchFamily="18" charset="0"/>
              </a:rPr>
              <a:t>Решение поставленных задач через: беседы, сюжетно – ролевые игры, презентации, чтение художественной литературы, отгадывание загадок, знакомство с пословицами и поговорками о хлебе, НОД.</a:t>
            </a:r>
          </a:p>
        </p:txBody>
      </p:sp>
    </p:spTree>
    <p:extLst>
      <p:ext uri="{BB962C8B-B14F-4D97-AF65-F5344CB8AC3E}">
        <p14:creationId xmlns:p14="http://schemas.microsoft.com/office/powerpoint/2010/main" val="1645379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2871" y="857251"/>
            <a:ext cx="7886700" cy="994172"/>
          </a:xfrm>
        </p:spPr>
        <p:txBody>
          <a:bodyPr/>
          <a:lstStyle/>
          <a:p>
            <a:pPr algn="ctr"/>
            <a:r>
              <a:rPr lang="ru-RU" b="1" dirty="0" smtClean="0">
                <a:latin typeface="Times New Roman" panose="02020603050405020304" pitchFamily="18" charset="0"/>
                <a:cs typeface="Times New Roman" panose="02020603050405020304" pitchFamily="18" charset="0"/>
              </a:rPr>
              <a:t>Заключительный этап.</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66274" y="1615240"/>
            <a:ext cx="7820526" cy="4078705"/>
          </a:xfrm>
        </p:spPr>
        <p:txBody>
          <a:bodyPr>
            <a:normAutofit/>
          </a:bodyPr>
          <a:lstStyle/>
          <a:p>
            <a:pPr marL="0" indent="0">
              <a:lnSpc>
                <a:spcPct val="150000"/>
              </a:lnSpc>
              <a:buNone/>
            </a:pPr>
            <a:r>
              <a:rPr lang="ru-RU" sz="2700" i="1" dirty="0">
                <a:latin typeface="Times New Roman" panose="02020603050405020304" pitchFamily="18" charset="0"/>
                <a:cs typeface="Times New Roman" panose="02020603050405020304" pitchFamily="18" charset="0"/>
              </a:rPr>
              <a:t>Замешивание соленого теста для изготовления подарков для мам, выставка продуктивной деятельности: лепка «</a:t>
            </a:r>
            <a:r>
              <a:rPr lang="ru-RU" sz="2700" i="1" dirty="0" err="1">
                <a:latin typeface="Times New Roman" panose="02020603050405020304" pitchFamily="18" charset="0"/>
                <a:cs typeface="Times New Roman" panose="02020603050405020304" pitchFamily="18" charset="0"/>
              </a:rPr>
              <a:t>крямнямчмки</a:t>
            </a:r>
            <a:r>
              <a:rPr lang="ru-RU" sz="2700" i="1" dirty="0">
                <a:latin typeface="Times New Roman" panose="02020603050405020304" pitchFamily="18" charset="0"/>
                <a:cs typeface="Times New Roman" panose="02020603050405020304" pitchFamily="18" charset="0"/>
              </a:rPr>
              <a:t>», рисование «Пшеничный колосок». Презентация проекта для родителей и педагогов. </a:t>
            </a:r>
          </a:p>
          <a:p>
            <a:pPr>
              <a:lnSpc>
                <a:spcPct val="150000"/>
              </a:lnSpc>
            </a:pPr>
            <a:endParaRPr lang="ru-RU"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0864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1512" y="400051"/>
            <a:ext cx="7843838" cy="1268016"/>
          </a:xfrm>
        </p:spPr>
        <p:txBody>
          <a:bodyPr>
            <a:normAutofit fontScale="90000"/>
          </a:bodyPr>
          <a:lstStyle/>
          <a:p>
            <a:pPr algn="ctr"/>
            <a:r>
              <a:rPr lang="ru-RU" b="1" i="1" dirty="0">
                <a:latin typeface="Times New Roman" panose="02020603050405020304" pitchFamily="18" charset="0"/>
                <a:cs typeface="Times New Roman" panose="02020603050405020304" pitchFamily="18" charset="0"/>
              </a:rPr>
              <a:t>Знакомство с зерновыми культурами</a:t>
            </a:r>
            <a:br>
              <a:rPr lang="ru-RU" b="1" i="1" dirty="0">
                <a:latin typeface="Times New Roman" panose="02020603050405020304" pitchFamily="18" charset="0"/>
                <a:cs typeface="Times New Roman" panose="02020603050405020304" pitchFamily="18" charset="0"/>
              </a:rPr>
            </a:br>
            <a:endParaRPr lang="ru-RU" b="1" i="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07979" y="1834393"/>
            <a:ext cx="2770905" cy="3694541"/>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8874" y="2139769"/>
            <a:ext cx="2616578" cy="348877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188" y="1903997"/>
            <a:ext cx="2666499" cy="3555332"/>
          </a:xfrm>
          <a:prstGeom prst="rect">
            <a:avLst/>
          </a:prstGeom>
        </p:spPr>
      </p:pic>
    </p:spTree>
    <p:extLst>
      <p:ext uri="{BB962C8B-B14F-4D97-AF65-F5344CB8AC3E}">
        <p14:creationId xmlns:p14="http://schemas.microsoft.com/office/powerpoint/2010/main" val="804660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latin typeface="Times New Roman" panose="02020603050405020304" pitchFamily="18" charset="0"/>
                <a:cs typeface="Times New Roman" panose="02020603050405020304" pitchFamily="18" charset="0"/>
              </a:rPr>
              <a:t>НОД «Свойства муки»</a:t>
            </a:r>
            <a:endParaRPr lang="ru-RU" b="1" i="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716" y="2432509"/>
            <a:ext cx="2447627" cy="3263504"/>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9839" y="2381313"/>
            <a:ext cx="2486025" cy="331470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5547" y="1951780"/>
            <a:ext cx="2795087" cy="3726782"/>
          </a:xfrm>
          <a:prstGeom prst="rect">
            <a:avLst/>
          </a:prstGeom>
        </p:spPr>
      </p:pic>
    </p:spTree>
    <p:extLst>
      <p:ext uri="{BB962C8B-B14F-4D97-AF65-F5344CB8AC3E}">
        <p14:creationId xmlns:p14="http://schemas.microsoft.com/office/powerpoint/2010/main" val="3088776314"/>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732</TotalTime>
  <Words>424</Words>
  <Application>Microsoft Office PowerPoint</Application>
  <PresentationFormat>Экран (4:3)</PresentationFormat>
  <Paragraphs>32</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Calibri Light</vt:lpstr>
      <vt:lpstr>Times New Roman</vt:lpstr>
      <vt:lpstr>Тема Office</vt:lpstr>
      <vt:lpstr>Познавательно – исследовательский проект в старшей группе «Откуда хлеб пришел?»</vt:lpstr>
      <vt:lpstr>  Сформировать у детей представление о ценности хлеба.  Воспитать бережное отношение к хлебу и труду хлеборобов.  Задачи проекта: 1.  Расширить знания детей о значении хлеба в жизни человека.            2.  Рассказать детям, как  на наших столах появляется хлеб     3.  Закрепить названия профессий людей, растящих  хлеб. 4. Закрепить знания о видах хлебобулочных изделий.      </vt:lpstr>
      <vt:lpstr>Презентация PowerPoint</vt:lpstr>
      <vt:lpstr>Ожидаемый результат:</vt:lpstr>
      <vt:lpstr>Этапы работы над проектом: </vt:lpstr>
      <vt:lpstr>II Основной:</vt:lpstr>
      <vt:lpstr>Заключительный этап.</vt:lpstr>
      <vt:lpstr>Знакомство с зерновыми культурами </vt:lpstr>
      <vt:lpstr>НОД «Свойства муки»</vt:lpstr>
      <vt:lpstr>Экспериментальная деятельность «Замешивание теста с дрожжами и без»</vt:lpstr>
      <vt:lpstr>Работа с методическим пособием «Как выпекают хлеб»</vt:lpstr>
      <vt:lpstr>НОД   «Путь хлеба от зерна до булочки»</vt:lpstr>
      <vt:lpstr>Рассматривание сюжетно- тематических картин «Уборка хлеба раньше и сейчас»</vt:lpstr>
      <vt:lpstr>Сюжетно – ролевая игра «Магазин хлебобулочных изделий»</vt:lpstr>
      <vt:lpstr>Рисование «хлебный колосок»</vt:lpstr>
      <vt:lpstr>Замешивание соленого теста.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«Откуда хлеб пришел?»</dc:title>
  <dc:creator>Андрей</dc:creator>
  <cp:lastModifiedBy>Андрей</cp:lastModifiedBy>
  <cp:revision>34</cp:revision>
  <cp:lastPrinted>2020-03-16T13:18:48Z</cp:lastPrinted>
  <dcterms:created xsi:type="dcterms:W3CDTF">2020-02-28T05:28:11Z</dcterms:created>
  <dcterms:modified xsi:type="dcterms:W3CDTF">2020-03-16T17:22:52Z</dcterms:modified>
</cp:coreProperties>
</file>